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62" r:id="rId2"/>
    <p:sldId id="264" r:id="rId3"/>
    <p:sldId id="261" r:id="rId4"/>
    <p:sldId id="269" r:id="rId5"/>
    <p:sldId id="270" r:id="rId6"/>
    <p:sldId id="272" r:id="rId7"/>
    <p:sldId id="271" r:id="rId8"/>
    <p:sldId id="273" r:id="rId9"/>
    <p:sldId id="267" r:id="rId10"/>
    <p:sldId id="265" r:id="rId11"/>
    <p:sldId id="266" r:id="rId12"/>
    <p:sldId id="268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93419" autoAdjust="0"/>
  </p:normalViewPr>
  <p:slideViewPr>
    <p:cSldViewPr snapToGrid="0">
      <p:cViewPr varScale="1">
        <p:scale>
          <a:sx n="46" d="100"/>
          <a:sy n="46" d="100"/>
        </p:scale>
        <p:origin x="14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6" name="Shape 14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783893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/>
          <a:lstStyle>
            <a:lvl1pPr marL="1079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2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3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pic" sz="half" idx="13"/>
          </p:nvPr>
        </p:nvSpPr>
        <p:spPr>
          <a:xfrm>
            <a:off x="749300" y="5207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sz="half" idx="14"/>
          </p:nvPr>
        </p:nvSpPr>
        <p:spPr>
          <a:xfrm>
            <a:off x="4648200" y="49403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2 Colum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 numCol="2" spcCol="511175" anchor="t"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xfrm>
            <a:off x="1397000" y="762000"/>
            <a:ext cx="10223500" cy="8255000"/>
          </a:xfrm>
          <a:prstGeom prst="rect">
            <a:avLst/>
          </a:prstGeom>
        </p:spPr>
        <p:txBody>
          <a:bodyPr/>
          <a:lstStyle>
            <a:lvl1pPr marL="1079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397000" y="4241800"/>
            <a:ext cx="10223500" cy="22098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pic" sz="half" idx="13"/>
          </p:nvPr>
        </p:nvSpPr>
        <p:spPr>
          <a:xfrm>
            <a:off x="7975600" y="1574800"/>
            <a:ext cx="3505200" cy="72898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1574800" y="1536700"/>
            <a:ext cx="5905500" cy="30734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7000"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"/>
          </p:nvPr>
        </p:nvSpPr>
        <p:spPr>
          <a:xfrm>
            <a:off x="1587500" y="4851400"/>
            <a:ext cx="5905500" cy="4165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1pPr>
            <a:lvl2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2pPr>
            <a:lvl3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3pPr>
            <a:lvl4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4pPr>
            <a:lvl5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pic" sz="quarter" idx="13"/>
          </p:nvPr>
        </p:nvSpPr>
        <p:spPr>
          <a:xfrm>
            <a:off x="7493000" y="3302000"/>
            <a:ext cx="4102100" cy="54737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785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Lef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Righ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108" name="Shape 108"/>
          <p:cNvSpPr>
            <a:spLocks noGrp="1"/>
          </p:cNvSpPr>
          <p:nvPr>
            <p:ph type="body" sz="half" idx="1"/>
          </p:nvPr>
        </p:nvSpPr>
        <p:spPr>
          <a:xfrm>
            <a:off x="59309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9" name="Shape 10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4" r:id="rId4"/>
    <p:sldLayoutId id="2147483655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titleStyle>
    <p:bodyStyle>
      <a:lvl1pPr marL="889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1333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1778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2222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2667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30226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33782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37338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40894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 smtClean="0"/>
              <a:t>LA CLOCHETTE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b="1" i="1" dirty="0" smtClean="0"/>
              <a:t>Use chapter 7 to find the correct translation for each sentence</a:t>
            </a:r>
            <a:endParaRPr sz="4000" b="1" i="1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383307" y="3465945"/>
            <a:ext cx="10223501" cy="5842000"/>
          </a:xfrm>
          <a:prstGeom prst="rect">
            <a:avLst/>
          </a:prstGeom>
        </p:spPr>
        <p:txBody>
          <a:bodyPr/>
          <a:lstStyle/>
          <a:p>
            <a:pPr marL="831850" indent="-514350">
              <a:buSzPct val="100000"/>
              <a:buAutoNum type="arabicPeriod"/>
            </a:pPr>
            <a:r>
              <a:rPr lang="fr-FR" sz="3600" dirty="0" smtClean="0">
                <a:solidFill>
                  <a:schemeClr val="tx1"/>
                </a:solidFill>
              </a:rPr>
              <a:t>He </a:t>
            </a:r>
            <a:r>
              <a:rPr lang="fr-FR" sz="3600" dirty="0" err="1" smtClean="0">
                <a:solidFill>
                  <a:schemeClr val="tx1"/>
                </a:solidFill>
              </a:rPr>
              <a:t>stayed</a:t>
            </a:r>
            <a:r>
              <a:rPr lang="fr-FR" sz="3600" dirty="0" smtClean="0">
                <a:solidFill>
                  <a:schemeClr val="tx1"/>
                </a:solidFill>
              </a:rPr>
              <a:t> in </a:t>
            </a:r>
            <a:r>
              <a:rPr lang="fr-FR" sz="3600" dirty="0" err="1" smtClean="0">
                <a:solidFill>
                  <a:schemeClr val="tx1"/>
                </a:solidFill>
              </a:rPr>
              <a:t>bed</a:t>
            </a:r>
            <a:r>
              <a:rPr lang="fr-FR" sz="3600" dirty="0" smtClean="0">
                <a:solidFill>
                  <a:schemeClr val="tx1"/>
                </a:solidFill>
              </a:rPr>
              <a:t>, </a:t>
            </a:r>
            <a:r>
              <a:rPr lang="fr-FR" sz="3600" dirty="0" err="1" smtClean="0">
                <a:solidFill>
                  <a:schemeClr val="tx1"/>
                </a:solidFill>
              </a:rPr>
              <a:t>thinking</a:t>
            </a:r>
            <a:r>
              <a:rPr lang="fr-FR" sz="3600" dirty="0" smtClean="0">
                <a:solidFill>
                  <a:schemeClr val="tx1"/>
                </a:solidFill>
              </a:rPr>
              <a:t> about the situation.</a:t>
            </a:r>
          </a:p>
          <a:p>
            <a:pPr marL="831850" indent="-514350">
              <a:buSzPct val="100000"/>
              <a:buAutoNum type="arabicPeriod"/>
            </a:pPr>
            <a:r>
              <a:rPr lang="fr-FR" sz="3600" dirty="0" smtClean="0">
                <a:solidFill>
                  <a:schemeClr val="tx1"/>
                </a:solidFill>
              </a:rPr>
              <a:t>He </a:t>
            </a:r>
            <a:r>
              <a:rPr lang="fr-FR" sz="3600" dirty="0" err="1" smtClean="0">
                <a:solidFill>
                  <a:schemeClr val="tx1"/>
                </a:solidFill>
              </a:rPr>
              <a:t>was</a:t>
            </a:r>
            <a:r>
              <a:rPr lang="fr-FR" sz="3600" dirty="0" smtClean="0">
                <a:solidFill>
                  <a:schemeClr val="tx1"/>
                </a:solidFill>
              </a:rPr>
              <a:t> a </a:t>
            </a:r>
            <a:r>
              <a:rPr lang="fr-FR" sz="3600" dirty="0" err="1" smtClean="0">
                <a:solidFill>
                  <a:schemeClr val="tx1"/>
                </a:solidFill>
              </a:rPr>
              <a:t>little</a:t>
            </a:r>
            <a:r>
              <a:rPr lang="fr-FR" sz="3600" dirty="0" smtClean="0">
                <a:solidFill>
                  <a:schemeClr val="tx1"/>
                </a:solidFill>
              </a:rPr>
              <a:t> </a:t>
            </a:r>
            <a:r>
              <a:rPr lang="fr-FR" sz="3600" dirty="0" err="1" smtClean="0">
                <a:solidFill>
                  <a:schemeClr val="tx1"/>
                </a:solidFill>
              </a:rPr>
              <a:t>angry</a:t>
            </a:r>
            <a:r>
              <a:rPr lang="fr-FR" sz="3600" dirty="0" smtClean="0">
                <a:solidFill>
                  <a:schemeClr val="tx1"/>
                </a:solidFill>
              </a:rPr>
              <a:t>.</a:t>
            </a:r>
          </a:p>
          <a:p>
            <a:pPr marL="831850" indent="-514350">
              <a:buSzPct val="100000"/>
              <a:buAutoNum type="arabicPeriod"/>
            </a:pPr>
            <a:r>
              <a:rPr lang="fr-FR" sz="3600" dirty="0" err="1" smtClean="0">
                <a:solidFill>
                  <a:schemeClr val="tx1"/>
                </a:solidFill>
              </a:rPr>
              <a:t>She</a:t>
            </a:r>
            <a:r>
              <a:rPr lang="fr-FR" sz="3600" dirty="0" smtClean="0">
                <a:solidFill>
                  <a:schemeClr val="tx1"/>
                </a:solidFill>
              </a:rPr>
              <a:t> </a:t>
            </a:r>
            <a:r>
              <a:rPr lang="fr-FR" sz="3600" dirty="0" err="1" smtClean="0">
                <a:solidFill>
                  <a:schemeClr val="tx1"/>
                </a:solidFill>
              </a:rPr>
              <a:t>heard</a:t>
            </a:r>
            <a:r>
              <a:rPr lang="fr-FR" sz="3600" dirty="0" smtClean="0">
                <a:solidFill>
                  <a:schemeClr val="tx1"/>
                </a:solidFill>
              </a:rPr>
              <a:t> the panic in </a:t>
            </a:r>
            <a:r>
              <a:rPr lang="fr-FR" sz="3600" dirty="0" err="1" smtClean="0">
                <a:solidFill>
                  <a:schemeClr val="tx1"/>
                </a:solidFill>
              </a:rPr>
              <a:t>his</a:t>
            </a:r>
            <a:r>
              <a:rPr lang="fr-FR" sz="3600" dirty="0" smtClean="0">
                <a:solidFill>
                  <a:schemeClr val="tx1"/>
                </a:solidFill>
              </a:rPr>
              <a:t> </a:t>
            </a:r>
            <a:r>
              <a:rPr lang="fr-FR" sz="3600" dirty="0" err="1" smtClean="0">
                <a:solidFill>
                  <a:schemeClr val="tx1"/>
                </a:solidFill>
              </a:rPr>
              <a:t>voice</a:t>
            </a:r>
            <a:r>
              <a:rPr lang="fr-FR" sz="3600" dirty="0" smtClean="0">
                <a:solidFill>
                  <a:schemeClr val="tx1"/>
                </a:solidFill>
              </a:rPr>
              <a:t>.</a:t>
            </a:r>
          </a:p>
          <a:p>
            <a:pPr marL="831850" indent="-514350">
              <a:buSzPct val="100000"/>
              <a:buAutoNum type="arabicPeriod"/>
            </a:pPr>
            <a:r>
              <a:rPr lang="fr-FR" sz="3600" dirty="0" smtClean="0">
                <a:solidFill>
                  <a:schemeClr val="tx1"/>
                </a:solidFill>
              </a:rPr>
              <a:t>Tyler </a:t>
            </a:r>
            <a:r>
              <a:rPr lang="fr-FR" sz="3600" dirty="0" err="1" smtClean="0">
                <a:solidFill>
                  <a:schemeClr val="tx1"/>
                </a:solidFill>
              </a:rPr>
              <a:t>knew</a:t>
            </a:r>
            <a:r>
              <a:rPr lang="fr-FR" sz="3600" dirty="0" smtClean="0">
                <a:solidFill>
                  <a:schemeClr val="tx1"/>
                </a:solidFill>
              </a:rPr>
              <a:t> </a:t>
            </a:r>
            <a:r>
              <a:rPr lang="fr-FR" sz="3600" dirty="0" err="1" smtClean="0">
                <a:solidFill>
                  <a:schemeClr val="tx1"/>
                </a:solidFill>
              </a:rPr>
              <a:t>what</a:t>
            </a:r>
            <a:r>
              <a:rPr lang="fr-FR" sz="3600" dirty="0" smtClean="0">
                <a:solidFill>
                  <a:schemeClr val="tx1"/>
                </a:solidFill>
              </a:rPr>
              <a:t> </a:t>
            </a:r>
            <a:r>
              <a:rPr lang="fr-FR" sz="3600" dirty="0" err="1" smtClean="0">
                <a:solidFill>
                  <a:schemeClr val="tx1"/>
                </a:solidFill>
              </a:rPr>
              <a:t>he</a:t>
            </a:r>
            <a:r>
              <a:rPr lang="fr-FR" sz="3600" dirty="0" smtClean="0">
                <a:solidFill>
                  <a:schemeClr val="tx1"/>
                </a:solidFill>
              </a:rPr>
              <a:t> </a:t>
            </a:r>
            <a:r>
              <a:rPr lang="fr-FR" sz="3600" dirty="0" err="1" smtClean="0">
                <a:solidFill>
                  <a:schemeClr val="tx1"/>
                </a:solidFill>
              </a:rPr>
              <a:t>was</a:t>
            </a:r>
            <a:r>
              <a:rPr lang="fr-FR" sz="3600" dirty="0" smtClean="0">
                <a:solidFill>
                  <a:schemeClr val="tx1"/>
                </a:solidFill>
              </a:rPr>
              <a:t> </a:t>
            </a:r>
            <a:r>
              <a:rPr lang="fr-FR" sz="3600" dirty="0" err="1" smtClean="0">
                <a:solidFill>
                  <a:schemeClr val="tx1"/>
                </a:solidFill>
              </a:rPr>
              <a:t>going</a:t>
            </a:r>
            <a:r>
              <a:rPr lang="fr-FR" sz="3600" dirty="0" smtClean="0">
                <a:solidFill>
                  <a:schemeClr val="tx1"/>
                </a:solidFill>
              </a:rPr>
              <a:t> to </a:t>
            </a:r>
            <a:r>
              <a:rPr lang="fr-FR" sz="3600" dirty="0" err="1" smtClean="0">
                <a:solidFill>
                  <a:schemeClr val="tx1"/>
                </a:solidFill>
              </a:rPr>
              <a:t>say</a:t>
            </a:r>
            <a:r>
              <a:rPr lang="fr-FR" sz="3600" dirty="0" smtClean="0">
                <a:solidFill>
                  <a:schemeClr val="tx1"/>
                </a:solidFill>
              </a:rPr>
              <a:t>.</a:t>
            </a:r>
          </a:p>
          <a:p>
            <a:pPr marL="831850" indent="-514350">
              <a:buSzPct val="100000"/>
              <a:buAutoNum type="arabicPeriod"/>
            </a:pPr>
            <a:r>
              <a:rPr lang="fr-FR" sz="3600" dirty="0" err="1" smtClean="0">
                <a:solidFill>
                  <a:schemeClr val="tx1"/>
                </a:solidFill>
              </a:rPr>
              <a:t>Maybe</a:t>
            </a:r>
            <a:r>
              <a:rPr lang="fr-FR" sz="3600" dirty="0" smtClean="0">
                <a:solidFill>
                  <a:schemeClr val="tx1"/>
                </a:solidFill>
              </a:rPr>
              <a:t> a crocodile </a:t>
            </a:r>
            <a:r>
              <a:rPr lang="fr-FR" sz="3600" dirty="0" err="1" smtClean="0">
                <a:solidFill>
                  <a:schemeClr val="tx1"/>
                </a:solidFill>
              </a:rPr>
              <a:t>had</a:t>
            </a:r>
            <a:r>
              <a:rPr lang="fr-FR" sz="3600" dirty="0" smtClean="0">
                <a:solidFill>
                  <a:schemeClr val="tx1"/>
                </a:solidFill>
              </a:rPr>
              <a:t> </a:t>
            </a:r>
            <a:r>
              <a:rPr lang="fr-FR" sz="3600" dirty="0" err="1" smtClean="0">
                <a:solidFill>
                  <a:schemeClr val="tx1"/>
                </a:solidFill>
              </a:rPr>
              <a:t>eaten</a:t>
            </a:r>
            <a:r>
              <a:rPr lang="fr-FR" sz="3600" dirty="0" smtClean="0">
                <a:solidFill>
                  <a:schemeClr val="tx1"/>
                </a:solidFill>
              </a:rPr>
              <a:t> </a:t>
            </a:r>
            <a:r>
              <a:rPr lang="fr-FR" sz="3600" dirty="0" err="1" smtClean="0">
                <a:solidFill>
                  <a:schemeClr val="tx1"/>
                </a:solidFill>
              </a:rPr>
              <a:t>his</a:t>
            </a:r>
            <a:r>
              <a:rPr lang="fr-FR" sz="3600" dirty="0" smtClean="0">
                <a:solidFill>
                  <a:schemeClr val="tx1"/>
                </a:solidFill>
              </a:rPr>
              <a:t> </a:t>
            </a:r>
            <a:r>
              <a:rPr lang="fr-FR" sz="3600" dirty="0" err="1" smtClean="0">
                <a:solidFill>
                  <a:schemeClr val="tx1"/>
                </a:solidFill>
              </a:rPr>
              <a:t>mother</a:t>
            </a:r>
            <a:r>
              <a:rPr lang="fr-FR" sz="3600" dirty="0" smtClean="0">
                <a:solidFill>
                  <a:schemeClr val="tx1"/>
                </a:solidFill>
              </a:rPr>
              <a:t>.</a:t>
            </a:r>
          </a:p>
          <a:p>
            <a:pPr marL="831850" indent="-514350">
              <a:buAutoNum type="arabicPeriod"/>
            </a:pPr>
            <a:endParaRPr lang="fr-FR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313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err="1" smtClean="0"/>
              <a:t>Dessinez</a:t>
            </a:r>
            <a:endParaRPr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0223501" cy="5842000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sz="6600" dirty="0" smtClean="0">
                <a:solidFill>
                  <a:schemeClr val="tx1"/>
                </a:solidFill>
              </a:rPr>
              <a:t>Si </a:t>
            </a:r>
            <a:r>
              <a:rPr lang="en-US" sz="6600" dirty="0" err="1" smtClean="0">
                <a:solidFill>
                  <a:schemeClr val="tx1"/>
                </a:solidFill>
              </a:rPr>
              <a:t>tu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étais</a:t>
            </a:r>
            <a:r>
              <a:rPr lang="en-US" sz="6600" dirty="0" smtClean="0">
                <a:solidFill>
                  <a:schemeClr val="tx1"/>
                </a:solidFill>
              </a:rPr>
              <a:t> Tyler, </a:t>
            </a:r>
            <a:r>
              <a:rPr lang="en-US" sz="6600" dirty="0" err="1" smtClean="0">
                <a:solidFill>
                  <a:schemeClr val="tx1"/>
                </a:solidFill>
              </a:rPr>
              <a:t>qu’est-ce</a:t>
            </a:r>
            <a:r>
              <a:rPr lang="en-US" sz="6600" dirty="0" smtClean="0">
                <a:solidFill>
                  <a:schemeClr val="tx1"/>
                </a:solidFill>
              </a:rPr>
              <a:t> que </a:t>
            </a:r>
            <a:r>
              <a:rPr lang="en-US" sz="6600" dirty="0" err="1" smtClean="0">
                <a:solidFill>
                  <a:schemeClr val="tx1"/>
                </a:solidFill>
              </a:rPr>
              <a:t>tu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ferais</a:t>
            </a:r>
            <a:r>
              <a:rPr lang="en-US" sz="6600" dirty="0" smtClean="0">
                <a:solidFill>
                  <a:schemeClr val="tx1"/>
                </a:solidFill>
              </a:rPr>
              <a:t>?</a:t>
            </a:r>
          </a:p>
          <a:p>
            <a:pPr marL="317500" indent="0">
              <a:buNone/>
            </a:pPr>
            <a:r>
              <a:rPr lang="en-US" sz="6600" i="1" dirty="0" smtClean="0">
                <a:solidFill>
                  <a:schemeClr val="tx1"/>
                </a:solidFill>
              </a:rPr>
              <a:t>(</a:t>
            </a:r>
            <a:r>
              <a:rPr lang="en-US" sz="6600" i="1" dirty="0" err="1" smtClean="0">
                <a:solidFill>
                  <a:schemeClr val="tx1"/>
                </a:solidFill>
              </a:rPr>
              <a:t>ferais</a:t>
            </a:r>
            <a:r>
              <a:rPr lang="en-US" sz="6600" i="1" dirty="0" smtClean="0">
                <a:solidFill>
                  <a:schemeClr val="tx1"/>
                </a:solidFill>
              </a:rPr>
              <a:t> = would do)</a:t>
            </a:r>
            <a:endParaRPr sz="66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9435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err="1" smtClean="0"/>
              <a:t>Dessinez</a:t>
            </a:r>
            <a:endParaRPr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0223501" cy="5842000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sz="6600" dirty="0" smtClean="0">
                <a:solidFill>
                  <a:schemeClr val="tx1"/>
                </a:solidFill>
              </a:rPr>
              <a:t>Si </a:t>
            </a:r>
            <a:r>
              <a:rPr lang="en-US" sz="6600" dirty="0" err="1" smtClean="0">
                <a:solidFill>
                  <a:schemeClr val="tx1"/>
                </a:solidFill>
              </a:rPr>
              <a:t>tu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étais</a:t>
            </a:r>
            <a:r>
              <a:rPr lang="en-US" sz="6600" dirty="0" smtClean="0">
                <a:solidFill>
                  <a:schemeClr val="tx1"/>
                </a:solidFill>
              </a:rPr>
              <a:t> Victoria, </a:t>
            </a:r>
            <a:r>
              <a:rPr lang="en-US" sz="6600" dirty="0" err="1" smtClean="0">
                <a:solidFill>
                  <a:schemeClr val="tx1"/>
                </a:solidFill>
              </a:rPr>
              <a:t>qu’est-ce</a:t>
            </a:r>
            <a:r>
              <a:rPr lang="en-US" sz="6600" dirty="0" smtClean="0">
                <a:solidFill>
                  <a:schemeClr val="tx1"/>
                </a:solidFill>
              </a:rPr>
              <a:t> que </a:t>
            </a:r>
            <a:r>
              <a:rPr lang="en-US" sz="6600" dirty="0" err="1" smtClean="0">
                <a:solidFill>
                  <a:schemeClr val="tx1"/>
                </a:solidFill>
              </a:rPr>
              <a:t>tu</a:t>
            </a:r>
            <a:r>
              <a:rPr lang="en-US" sz="6600" dirty="0" smtClean="0">
                <a:solidFill>
                  <a:schemeClr val="tx1"/>
                </a:solidFill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</a:rPr>
              <a:t>ferais</a:t>
            </a:r>
            <a:r>
              <a:rPr lang="en-US" sz="6600" dirty="0" smtClean="0">
                <a:solidFill>
                  <a:schemeClr val="tx1"/>
                </a:solidFill>
              </a:rPr>
              <a:t>?</a:t>
            </a:r>
          </a:p>
          <a:p>
            <a:pPr marL="317500" indent="0">
              <a:buNone/>
            </a:pPr>
            <a:r>
              <a:rPr lang="en-US" sz="6600" i="1" dirty="0" smtClean="0">
                <a:solidFill>
                  <a:schemeClr val="tx1"/>
                </a:solidFill>
              </a:rPr>
              <a:t>(</a:t>
            </a:r>
            <a:r>
              <a:rPr lang="en-US" sz="6600" i="1" dirty="0" err="1" smtClean="0">
                <a:solidFill>
                  <a:schemeClr val="tx1"/>
                </a:solidFill>
              </a:rPr>
              <a:t>ferais</a:t>
            </a:r>
            <a:r>
              <a:rPr lang="en-US" sz="6600" i="1" dirty="0" smtClean="0">
                <a:solidFill>
                  <a:schemeClr val="tx1"/>
                </a:solidFill>
              </a:rPr>
              <a:t> = would do)</a:t>
            </a:r>
            <a:endParaRPr sz="66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6974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err="1" smtClean="0"/>
              <a:t>Ecrivez</a:t>
            </a:r>
            <a:endParaRPr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0223501" cy="5842000"/>
          </a:xfrm>
          <a:prstGeom prst="rect">
            <a:avLst/>
          </a:prstGeom>
        </p:spPr>
        <p:txBody>
          <a:bodyPr/>
          <a:lstStyle/>
          <a:p>
            <a:pPr marL="685800" indent="-368300">
              <a:buBlip>
                <a:blip r:embed="rId2"/>
              </a:buBlip>
            </a:pPr>
            <a:r>
              <a:rPr lang="en-US" sz="3200" dirty="0" smtClean="0">
                <a:solidFill>
                  <a:schemeClr val="tx1"/>
                </a:solidFill>
              </a:rPr>
              <a:t>Write a one paragraph summary in which you state:</a:t>
            </a:r>
          </a:p>
          <a:p>
            <a:pPr lvl="5"/>
            <a:r>
              <a:rPr lang="en-US" sz="3200" i="1" dirty="0" smtClean="0">
                <a:solidFill>
                  <a:schemeClr val="tx1"/>
                </a:solidFill>
              </a:rPr>
              <a:t>What someone else said they would do if they were Tyler</a:t>
            </a:r>
          </a:p>
          <a:p>
            <a:pPr lvl="5"/>
            <a:r>
              <a:rPr lang="en-US" sz="3200" i="1" dirty="0" smtClean="0">
                <a:solidFill>
                  <a:schemeClr val="tx1"/>
                </a:solidFill>
              </a:rPr>
              <a:t>What someone else said they would do if they were Victoria</a:t>
            </a:r>
          </a:p>
          <a:p>
            <a:pPr lvl="5"/>
            <a:r>
              <a:rPr lang="en-US" sz="3200" i="1" dirty="0" smtClean="0">
                <a:solidFill>
                  <a:schemeClr val="tx1"/>
                </a:solidFill>
              </a:rPr>
              <a:t>What you would do if you were each character</a:t>
            </a:r>
            <a:endParaRPr sz="32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174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 smtClean="0"/>
              <a:t>LA CLOCHETTE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b="1" i="1" dirty="0" smtClean="0"/>
              <a:t>Use chapter 7 to find the correct translation for each sentence</a:t>
            </a:r>
            <a:endParaRPr sz="4000" b="1" i="1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383307" y="3465945"/>
            <a:ext cx="10223501" cy="5842000"/>
          </a:xfrm>
          <a:prstGeom prst="rect">
            <a:avLst/>
          </a:prstGeom>
        </p:spPr>
        <p:txBody>
          <a:bodyPr/>
          <a:lstStyle/>
          <a:p>
            <a:pPr marL="831850" indent="-514350">
              <a:buSzPct val="100000"/>
              <a:buAutoNum type="arabicPeriod"/>
            </a:pPr>
            <a:r>
              <a:rPr lang="fr-FR" sz="3600" dirty="0" smtClean="0">
                <a:solidFill>
                  <a:schemeClr val="tx1"/>
                </a:solidFill>
              </a:rPr>
              <a:t>Il est resté au lit en pensant de la situation.</a:t>
            </a:r>
          </a:p>
          <a:p>
            <a:pPr marL="831850" indent="-514350">
              <a:buSzPct val="100000"/>
              <a:buAutoNum type="arabicPeriod"/>
            </a:pPr>
            <a:r>
              <a:rPr lang="fr-FR" sz="3600" dirty="0" smtClean="0">
                <a:solidFill>
                  <a:schemeClr val="tx1"/>
                </a:solidFill>
              </a:rPr>
              <a:t>Il était un peu fâché.</a:t>
            </a:r>
          </a:p>
          <a:p>
            <a:pPr marL="831850" indent="-514350">
              <a:buSzPct val="100000"/>
              <a:buAutoNum type="arabicPeriod"/>
            </a:pPr>
            <a:r>
              <a:rPr lang="fr-FR" sz="3600" dirty="0" smtClean="0">
                <a:solidFill>
                  <a:schemeClr val="tx1"/>
                </a:solidFill>
              </a:rPr>
              <a:t>Elle a entendu la panique dans sa voix.</a:t>
            </a:r>
          </a:p>
          <a:p>
            <a:pPr marL="831850" indent="-514350">
              <a:buSzPct val="100000"/>
              <a:buAutoNum type="arabicPeriod"/>
            </a:pPr>
            <a:r>
              <a:rPr lang="fr-FR" sz="3600" dirty="0" smtClean="0">
                <a:solidFill>
                  <a:schemeClr val="tx1"/>
                </a:solidFill>
              </a:rPr>
              <a:t>Tyler savait ce qu’il allait dire.</a:t>
            </a:r>
          </a:p>
          <a:p>
            <a:pPr marL="831850" indent="-514350">
              <a:buSzPct val="100000"/>
              <a:buAutoNum type="arabicPeriod"/>
            </a:pPr>
            <a:r>
              <a:rPr lang="fr-FR" sz="3600" dirty="0" smtClean="0">
                <a:solidFill>
                  <a:schemeClr val="tx1"/>
                </a:solidFill>
              </a:rPr>
              <a:t>Peut-être un crocodile avait mangé sa mère.</a:t>
            </a:r>
          </a:p>
          <a:p>
            <a:pPr marL="831850" indent="-514350">
              <a:buAutoNum type="arabicPeriod"/>
            </a:pPr>
            <a:endParaRPr lang="fr-FR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256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CHAPITRE 7</a:t>
            </a:r>
            <a:endParaRPr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0223501" cy="5842000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dirty="0" err="1" smtClean="0">
                <a:solidFill>
                  <a:schemeClr val="tx1"/>
                </a:solidFill>
              </a:rPr>
              <a:t>Donnez-moi</a:t>
            </a:r>
            <a:r>
              <a:rPr lang="en-US" dirty="0" smtClean="0">
                <a:solidFill>
                  <a:schemeClr val="tx1"/>
                </a:solidFill>
              </a:rPr>
              <a:t> les 5 citations (quotes) du </a:t>
            </a:r>
            <a:r>
              <a:rPr lang="en-US" dirty="0" err="1" smtClean="0">
                <a:solidFill>
                  <a:schemeClr val="tx1"/>
                </a:solidFill>
              </a:rPr>
              <a:t>chapitre</a:t>
            </a:r>
            <a:r>
              <a:rPr lang="en-US" dirty="0" smtClean="0">
                <a:solidFill>
                  <a:schemeClr val="tx1"/>
                </a:solidFill>
              </a:rPr>
              <a:t> 7</a:t>
            </a:r>
            <a:endParaRPr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213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8000" dirty="0" smtClean="0"/>
              <a:t>Jour Du macaron</a:t>
            </a:r>
            <a:endParaRPr sz="80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0223501" cy="4119418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Manger des macarons à NYC</a:t>
            </a:r>
          </a:p>
          <a:p>
            <a:r>
              <a:rPr lang="fr-FR" dirty="0">
                <a:solidFill>
                  <a:schemeClr val="tx1"/>
                </a:solidFill>
              </a:rPr>
              <a:t>Déjeuner à un restaurant français</a:t>
            </a:r>
          </a:p>
          <a:p>
            <a:pPr>
              <a:buBlip>
                <a:blip r:embed="rId2"/>
              </a:buBlip>
            </a:pPr>
            <a:r>
              <a:rPr lang="en-US" dirty="0" err="1" smtClean="0">
                <a:solidFill>
                  <a:schemeClr val="tx1"/>
                </a:solidFill>
              </a:rPr>
              <a:t>Visiter</a:t>
            </a:r>
            <a:r>
              <a:rPr lang="en-US" dirty="0" smtClean="0">
                <a:solidFill>
                  <a:schemeClr val="tx1"/>
                </a:solidFill>
              </a:rPr>
              <a:t> les Nations-Unis</a:t>
            </a:r>
          </a:p>
        </p:txBody>
      </p:sp>
      <p:pic>
        <p:nvPicPr>
          <p:cNvPr id="1026" name="Picture 2" descr="Image result for macaron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t="44147" r="4815" b="19598"/>
          <a:stretch/>
        </p:blipFill>
        <p:spPr bwMode="auto">
          <a:xfrm>
            <a:off x="2093929" y="6779490"/>
            <a:ext cx="8853055" cy="153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1237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8000" dirty="0" smtClean="0"/>
              <a:t>Jour Du macaron</a:t>
            </a:r>
            <a:endParaRPr sz="80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0223501" cy="4119418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dirty="0" err="1" smtClean="0">
                <a:solidFill>
                  <a:schemeClr val="tx1"/>
                </a:solidFill>
              </a:rPr>
              <a:t>Lundi</a:t>
            </a:r>
            <a:r>
              <a:rPr lang="en-US" dirty="0" smtClean="0">
                <a:solidFill>
                  <a:schemeClr val="tx1"/>
                </a:solidFill>
              </a:rPr>
              <a:t> le 20 mars</a:t>
            </a:r>
          </a:p>
          <a:p>
            <a:pPr>
              <a:buBlip>
                <a:blip r:embed="rId2"/>
              </a:buBlip>
            </a:pPr>
            <a:r>
              <a:rPr lang="en-US" dirty="0" err="1" smtClean="0">
                <a:solidFill>
                  <a:schemeClr val="tx1"/>
                </a:solidFill>
              </a:rPr>
              <a:t>Départ</a:t>
            </a:r>
            <a:r>
              <a:rPr lang="en-US" dirty="0" smtClean="0">
                <a:solidFill>
                  <a:schemeClr val="tx1"/>
                </a:solidFill>
              </a:rPr>
              <a:t>: 6h30</a:t>
            </a:r>
          </a:p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Retour: 19h</a:t>
            </a:r>
          </a:p>
        </p:txBody>
      </p:sp>
      <p:pic>
        <p:nvPicPr>
          <p:cNvPr id="1026" name="Picture 2" descr="Image result for macaron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t="44147" r="4815" b="19598"/>
          <a:stretch/>
        </p:blipFill>
        <p:spPr bwMode="auto">
          <a:xfrm>
            <a:off x="2093929" y="6779490"/>
            <a:ext cx="8853055" cy="153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8190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8000" dirty="0" smtClean="0"/>
              <a:t>Jour Du macaron</a:t>
            </a:r>
            <a:endParaRPr sz="80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383307" y="4036291"/>
            <a:ext cx="10223501" cy="4119418"/>
          </a:xfrm>
          <a:prstGeom prst="rect">
            <a:avLst/>
          </a:prstGeom>
        </p:spPr>
        <p:txBody>
          <a:bodyPr/>
          <a:lstStyle/>
          <a:p>
            <a:pPr marL="317500" indent="0" algn="ctr">
              <a:buNone/>
            </a:pPr>
            <a:r>
              <a:rPr lang="en-US" sz="2400" b="1" dirty="0"/>
              <a:t>COURSE #</a:t>
            </a:r>
            <a:r>
              <a:rPr lang="en-US" sz="2400" b="1" dirty="0" smtClean="0"/>
              <a:t>1:</a:t>
            </a:r>
            <a:br>
              <a:rPr lang="en-US" sz="2400" b="1" dirty="0" smtClean="0"/>
            </a:br>
            <a:r>
              <a:rPr lang="en-US" sz="2400" dirty="0" smtClean="0"/>
              <a:t>Choice </a:t>
            </a:r>
            <a:r>
              <a:rPr lang="en-US" sz="2400" dirty="0"/>
              <a:t>of soup served with salad</a:t>
            </a:r>
            <a:br>
              <a:rPr lang="en-US" sz="2400" dirty="0"/>
            </a:br>
            <a:r>
              <a:rPr lang="en-US" sz="2400" dirty="0"/>
              <a:t>or</a:t>
            </a:r>
            <a:br>
              <a:rPr lang="en-US" sz="2400" dirty="0"/>
            </a:br>
            <a:r>
              <a:rPr lang="en-US" sz="2400" dirty="0"/>
              <a:t>Quiche Lorraine with salad</a:t>
            </a:r>
            <a:br>
              <a:rPr lang="en-US" sz="2400" dirty="0"/>
            </a:br>
            <a:r>
              <a:rPr lang="en-US" sz="2400" dirty="0"/>
              <a:t>or</a:t>
            </a:r>
            <a:br>
              <a:rPr lang="en-US" sz="2400" dirty="0"/>
            </a:br>
            <a:r>
              <a:rPr lang="en-US" sz="2400" dirty="0" err="1"/>
              <a:t>Croque</a:t>
            </a:r>
            <a:r>
              <a:rPr lang="en-US" sz="2400" dirty="0"/>
              <a:t>-Monsieur with salad</a:t>
            </a:r>
            <a:br>
              <a:rPr lang="en-US" sz="2400" dirty="0"/>
            </a:br>
            <a:r>
              <a:rPr lang="en-US" sz="2400" dirty="0"/>
              <a:t>or</a:t>
            </a:r>
            <a:br>
              <a:rPr lang="en-US" sz="2400" dirty="0"/>
            </a:br>
            <a:r>
              <a:rPr lang="en-US" sz="2400" dirty="0" err="1"/>
              <a:t>Salade</a:t>
            </a:r>
            <a:r>
              <a:rPr lang="en-US" sz="2400" dirty="0"/>
              <a:t> du Chef</a:t>
            </a:r>
          </a:p>
          <a:p>
            <a:pPr marL="317500" indent="0" algn="ctr">
              <a:buNone/>
            </a:pPr>
            <a:r>
              <a:rPr lang="en-US" sz="2400" b="1" dirty="0" smtClean="0"/>
              <a:t>COURSE </a:t>
            </a:r>
            <a:r>
              <a:rPr lang="en-US" sz="2400" b="1" dirty="0"/>
              <a:t>#</a:t>
            </a:r>
            <a:r>
              <a:rPr lang="en-US" sz="2400" b="1" dirty="0" smtClean="0"/>
              <a:t>2:</a:t>
            </a:r>
            <a:br>
              <a:rPr lang="en-US" sz="2400" b="1" dirty="0" smtClean="0"/>
            </a:br>
            <a:r>
              <a:rPr lang="en-US" sz="2400" dirty="0" smtClean="0"/>
              <a:t>Crème </a:t>
            </a:r>
            <a:r>
              <a:rPr lang="en-US" sz="2400" dirty="0"/>
              <a:t>caramel or Chocolate </a:t>
            </a:r>
            <a:r>
              <a:rPr lang="en-US" sz="2400" dirty="0" smtClean="0"/>
              <a:t>mousse</a:t>
            </a:r>
            <a:br>
              <a:rPr lang="en-US" sz="2400" dirty="0" smtClean="0"/>
            </a:br>
            <a:r>
              <a:rPr lang="en-US" sz="2400" b="1" dirty="0" smtClean="0"/>
              <a:t>Beverage </a:t>
            </a:r>
            <a:r>
              <a:rPr lang="en-US" sz="2400" b="1" dirty="0"/>
              <a:t>included: </a:t>
            </a:r>
            <a:r>
              <a:rPr lang="en-US" sz="2400" dirty="0"/>
              <a:t>Soda</a:t>
            </a:r>
          </a:p>
        </p:txBody>
      </p:sp>
    </p:spTree>
    <p:extLst>
      <p:ext uri="{BB962C8B-B14F-4D97-AF65-F5344CB8AC3E}">
        <p14:creationId xmlns:p14="http://schemas.microsoft.com/office/powerpoint/2010/main" val="4749641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8000" dirty="0" smtClean="0"/>
              <a:t>Jour Du macaron</a:t>
            </a:r>
            <a:endParaRPr sz="80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0223501" cy="4119418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$55 all-inclusive, except souvenirs</a:t>
            </a:r>
          </a:p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Money due this Thursday, first come basis, limited to 20 students</a:t>
            </a:r>
          </a:p>
        </p:txBody>
      </p:sp>
      <p:pic>
        <p:nvPicPr>
          <p:cNvPr id="1026" name="Picture 2" descr="Image result for macaron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t="44147" r="4815" b="19598"/>
          <a:stretch/>
        </p:blipFill>
        <p:spPr bwMode="auto">
          <a:xfrm>
            <a:off x="2093929" y="6779490"/>
            <a:ext cx="8853055" cy="153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0998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dirty="0" smtClean="0"/>
              <a:t>Honor Society Service Opportunity</a:t>
            </a:r>
            <a:endParaRPr sz="66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491344"/>
            <a:ext cx="10223501" cy="5174673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Northfield Middle School</a:t>
            </a:r>
          </a:p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Tuesday </a:t>
            </a:r>
            <a:r>
              <a:rPr lang="en-US" dirty="0" smtClean="0">
                <a:solidFill>
                  <a:schemeClr val="tx1"/>
                </a:solidFill>
              </a:rPr>
              <a:t>March 7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After school, transportation NOT provided</a:t>
            </a:r>
          </a:p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Mandatory planning meeting this Thursday at lunch</a:t>
            </a:r>
          </a:p>
        </p:txBody>
      </p:sp>
    </p:spTree>
    <p:extLst>
      <p:ext uri="{BB962C8B-B14F-4D97-AF65-F5344CB8AC3E}">
        <p14:creationId xmlns:p14="http://schemas.microsoft.com/office/powerpoint/2010/main" val="36812152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partneaire</a:t>
            </a:r>
            <a:endParaRPr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0223501" cy="5842000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sz="6600" b="1" u="sng" dirty="0" err="1" smtClean="0">
                <a:solidFill>
                  <a:schemeClr val="tx1"/>
                </a:solidFill>
              </a:rPr>
              <a:t>En</a:t>
            </a:r>
            <a:r>
              <a:rPr lang="en-US" sz="6600" b="1" u="sng" dirty="0" smtClean="0">
                <a:solidFill>
                  <a:schemeClr val="tx1"/>
                </a:solidFill>
              </a:rPr>
              <a:t> </a:t>
            </a:r>
            <a:r>
              <a:rPr lang="en-US" sz="6600" b="1" u="sng" dirty="0" err="1" smtClean="0">
                <a:solidFill>
                  <a:schemeClr val="tx1"/>
                </a:solidFill>
              </a:rPr>
              <a:t>français</a:t>
            </a:r>
            <a:r>
              <a:rPr lang="en-US" sz="6600" b="1" u="sng" dirty="0">
                <a:solidFill>
                  <a:schemeClr val="tx1"/>
                </a:solidFill>
              </a:rPr>
              <a:t>:</a:t>
            </a:r>
            <a:r>
              <a:rPr lang="en-US" sz="6600" b="1" dirty="0" smtClean="0">
                <a:solidFill>
                  <a:schemeClr val="tx1"/>
                </a:solidFill>
              </a:rPr>
              <a:t> </a:t>
            </a:r>
            <a:r>
              <a:rPr lang="en-US" sz="5400" dirty="0" smtClean="0">
                <a:solidFill>
                  <a:schemeClr val="tx1"/>
                </a:solidFill>
              </a:rPr>
              <a:t>l</a:t>
            </a:r>
            <a:r>
              <a:rPr lang="en-US" sz="5400" dirty="0" smtClean="0">
                <a:solidFill>
                  <a:schemeClr val="tx1"/>
                </a:solidFill>
              </a:rPr>
              <a:t>ist 4 facts about Tyler’s and Victoria’s current situations </a:t>
            </a:r>
            <a:endParaRPr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084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7207</TotalTime>
  <Words>269</Words>
  <Application>Microsoft Office PowerPoint</Application>
  <PresentationFormat>Custom</PresentationFormat>
  <Paragraphs>46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Futura Condensed</vt:lpstr>
      <vt:lpstr>Gill Sans</vt:lpstr>
      <vt:lpstr>Lucida Grande</vt:lpstr>
      <vt:lpstr>White</vt:lpstr>
      <vt:lpstr>LA CLOCHETTE Use chapter 7 to find the correct translation for each sentence</vt:lpstr>
      <vt:lpstr>LA CLOCHETTE Use chapter 7 to find the correct translation for each sentence</vt:lpstr>
      <vt:lpstr>CHAPITRE 7</vt:lpstr>
      <vt:lpstr>Jour Du macaron</vt:lpstr>
      <vt:lpstr>Jour Du macaron</vt:lpstr>
      <vt:lpstr>Jour Du macaron</vt:lpstr>
      <vt:lpstr>Jour Du macaron</vt:lpstr>
      <vt:lpstr>Honor Society Service Opportunity</vt:lpstr>
      <vt:lpstr>En partneaire</vt:lpstr>
      <vt:lpstr>Dessinez</vt:lpstr>
      <vt:lpstr>Dessinez</vt:lpstr>
      <vt:lpstr>Ecrivez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20</cp:revision>
  <dcterms:modified xsi:type="dcterms:W3CDTF">2017-03-06T12:56:17Z</dcterms:modified>
</cp:coreProperties>
</file>